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ariim-reda-9a942b229" TargetMode="External"/><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617827"/>
            <a:ext cx="9306401" cy="1666399"/>
          </a:xfrm>
          <a:prstGeom prst="rect">
            <a:avLst/>
          </a:prstGeom>
          <a:noFill/>
          <a:ln/>
        </p:spPr>
        <p:txBody>
          <a:bodyPr wrap="square" rtlCol="0" anchor="t"/>
          <a:lstStyle/>
          <a:p>
            <a:pPr algn="l" indent="0" marL="0">
              <a:lnSpc>
                <a:spcPts val="6561"/>
              </a:lnSpc>
              <a:buNone/>
            </a:pPr>
            <a:r>
              <a:rPr lang="en-US" sz="5249" b="1" dirty="0">
                <a:solidFill>
                  <a:srgbClr val="476FD6"/>
                </a:solidFill>
                <a:latin typeface="Roboto Slab" pitchFamily="34" charset="0"/>
                <a:ea typeface="Roboto Slab" pitchFamily="34" charset="-122"/>
                <a:cs typeface="Roboto Slab" pitchFamily="34" charset="-120"/>
              </a:rPr>
              <a:t>AI-Powered Image Search System</a:t>
            </a:r>
            <a:endParaRPr lang="en-US" sz="5249" dirty="0"/>
          </a:p>
        </p:txBody>
      </p:sp>
      <p:sp>
        <p:nvSpPr>
          <p:cNvPr id="6" name="Text 3"/>
          <p:cNvSpPr/>
          <p:nvPr/>
        </p:nvSpPr>
        <p:spPr>
          <a:xfrm>
            <a:off x="4490799" y="4617482"/>
            <a:ext cx="9306401" cy="355402"/>
          </a:xfrm>
          <a:prstGeom prst="rect">
            <a:avLst/>
          </a:prstGeom>
          <a:noFill/>
          <a:ln/>
        </p:spPr>
        <p:txBody>
          <a:bodyPr wrap="none" rtlCol="0" anchor="t"/>
          <a:lstStyle/>
          <a:p>
            <a:pPr indent="0" marL="0">
              <a:lnSpc>
                <a:spcPts val="2799"/>
              </a:lnSpc>
              <a:buNone/>
            </a:pPr>
            <a:endParaRPr lang="en-US" sz="1750" dirty="0"/>
          </a:p>
        </p:txBody>
      </p:sp>
      <p:sp>
        <p:nvSpPr>
          <p:cNvPr id="7" name="Shape 4"/>
          <p:cNvSpPr/>
          <p:nvPr/>
        </p:nvSpPr>
        <p:spPr>
          <a:xfrm>
            <a:off x="4490799" y="5239464"/>
            <a:ext cx="355402" cy="355402"/>
          </a:xfrm>
          <a:prstGeom prst="roundRect">
            <a:avLst>
              <a:gd name="adj" fmla="val 25726039"/>
            </a:avLst>
          </a:prstGeom>
          <a:solidFill>
            <a:srgbClr val="23EED7"/>
          </a:solidFill>
          <a:ln w="7620">
            <a:solidFill>
              <a:srgbClr val="FFFFFF"/>
            </a:solidFill>
            <a:prstDash val="solid"/>
          </a:ln>
        </p:spPr>
      </p:sp>
      <p:sp>
        <p:nvSpPr>
          <p:cNvPr id="8" name="Text 5"/>
          <p:cNvSpPr/>
          <p:nvPr/>
        </p:nvSpPr>
        <p:spPr>
          <a:xfrm>
            <a:off x="4577001" y="5234345"/>
            <a:ext cx="182880" cy="365760"/>
          </a:xfrm>
          <a:prstGeom prst="rect">
            <a:avLst/>
          </a:prstGeom>
          <a:noFill/>
          <a:ln/>
        </p:spPr>
        <p:txBody>
          <a:bodyPr wrap="none" rtlCol="0" anchor="t"/>
          <a:lstStyle/>
          <a:p>
            <a:pPr algn="ctr" indent="0" marL="0">
              <a:lnSpc>
                <a:spcPts val="2880"/>
              </a:lnSpc>
              <a:buNone/>
            </a:pPr>
            <a:r>
              <a:rPr lang="en-US" sz="1152" dirty="0">
                <a:solidFill>
                  <a:srgbClr val="3C3838"/>
                </a:solidFill>
                <a:latin typeface="Roboto" pitchFamily="34" charset="0"/>
                <a:ea typeface="Roboto" pitchFamily="34" charset="-122"/>
                <a:cs typeface="Roboto" pitchFamily="34" charset="-120"/>
              </a:rPr>
              <a:t>Kr</a:t>
            </a:r>
            <a:endParaRPr lang="en-US" sz="1152" dirty="0"/>
          </a:p>
        </p:txBody>
      </p:sp>
      <p:sp>
        <p:nvSpPr>
          <p:cNvPr id="9" name="Text 6"/>
          <p:cNvSpPr/>
          <p:nvPr/>
        </p:nvSpPr>
        <p:spPr>
          <a:xfrm>
            <a:off x="4957286" y="5222796"/>
            <a:ext cx="1775460" cy="388858"/>
          </a:xfrm>
          <a:prstGeom prst="rect">
            <a:avLst/>
          </a:prstGeom>
          <a:noFill/>
          <a:ln/>
        </p:spPr>
        <p:txBody>
          <a:bodyPr wrap="none" rtlCol="0" anchor="t"/>
          <a:lstStyle/>
          <a:p>
            <a:pPr algn="l" indent="0" marL="0">
              <a:lnSpc>
                <a:spcPts val="3062"/>
              </a:lnSpc>
              <a:buNone/>
            </a:pPr>
            <a:r>
              <a:rPr lang="en-US" sz="2187" b="1" dirty="0">
                <a:solidFill>
                  <a:srgbClr val="15213F"/>
                </a:solidFill>
                <a:latin typeface="Roboto" pitchFamily="34" charset="0"/>
                <a:ea typeface="Roboto" pitchFamily="34" charset="-122"/>
                <a:cs typeface="Roboto" pitchFamily="34" charset="-120"/>
              </a:rPr>
              <a:t>by Kariim reda</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876782"/>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Model Training</a:t>
            </a:r>
            <a:endParaRPr lang="en-US" sz="4374" dirty="0"/>
          </a:p>
        </p:txBody>
      </p:sp>
      <p:sp>
        <p:nvSpPr>
          <p:cNvPr id="7" name="Text 4"/>
          <p:cNvSpPr/>
          <p:nvPr/>
        </p:nvSpPr>
        <p:spPr>
          <a:xfrm>
            <a:off x="2037993" y="2904411"/>
            <a:ext cx="10554414" cy="355402"/>
          </a:xfrm>
          <a:prstGeom prst="rect">
            <a:avLst/>
          </a:prstGeom>
          <a:noFill/>
          <a:ln/>
        </p:spPr>
        <p:txBody>
          <a:bodyPr wrap="non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Importance: </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Training our image recognition model stands as a pivotal phase in our project.</a:t>
            </a:r>
            <a:endParaRPr lang="en-US" sz="1750" dirty="0"/>
          </a:p>
        </p:txBody>
      </p:sp>
      <p:sp>
        <p:nvSpPr>
          <p:cNvPr id="8" name="Text 5"/>
          <p:cNvSpPr/>
          <p:nvPr/>
        </p:nvSpPr>
        <p:spPr>
          <a:xfrm>
            <a:off x="2393394" y="3509724"/>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Considered Models: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Transformer-Encoder or Pre-trained Convolutional Neural Networks (CNN), e.g., VGG16, ResNet or MobileNet for feature extraction.</a:t>
            </a:r>
            <a:endParaRPr lang="en-US" sz="1750" dirty="0"/>
          </a:p>
        </p:txBody>
      </p:sp>
      <p:sp>
        <p:nvSpPr>
          <p:cNvPr id="9" name="Text 6"/>
          <p:cNvSpPr/>
          <p:nvPr/>
        </p:nvSpPr>
        <p:spPr>
          <a:xfrm>
            <a:off x="2393394" y="4309348"/>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Transfer Learning: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Incorporating transfer learning is key to our strategy to Extracts high-level features from our diverse products dataset.</a:t>
            </a:r>
            <a:endParaRPr lang="en-US" sz="1750" dirty="0"/>
          </a:p>
        </p:txBody>
      </p:sp>
      <p:sp>
        <p:nvSpPr>
          <p:cNvPr id="10" name="Text 7"/>
          <p:cNvSpPr/>
          <p:nvPr/>
        </p:nvSpPr>
        <p:spPr>
          <a:xfrm>
            <a:off x="2393394" y="5108972"/>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Fine-Tuning: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Fine-tuning the last few layers of the network becomes instrumental.</a:t>
            </a:r>
            <a:endParaRPr lang="en-US" sz="1750" dirty="0"/>
          </a:p>
        </p:txBody>
      </p:sp>
      <p:sp>
        <p:nvSpPr>
          <p:cNvPr id="11" name="Text 8"/>
          <p:cNvSpPr/>
          <p:nvPr/>
        </p:nvSpPr>
        <p:spPr>
          <a:xfrm>
            <a:off x="2393394" y="5553194"/>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Objective: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adaptation ensures that our model is tailor-made for our specific dataset.</a:t>
            </a:r>
            <a:endParaRPr lang="en-US" sz="1750" dirty="0"/>
          </a:p>
        </p:txBody>
      </p:sp>
      <p:sp>
        <p:nvSpPr>
          <p:cNvPr id="12" name="Text 9"/>
          <p:cNvSpPr/>
          <p:nvPr/>
        </p:nvSpPr>
        <p:spPr>
          <a:xfrm>
            <a:off x="2393394" y="599741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Enhanced Performance.</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02450"/>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VGG Model </a:t>
            </a:r>
            <a:endParaRPr lang="en-US" sz="4374" dirty="0"/>
          </a:p>
        </p:txBody>
      </p:sp>
      <p:pic>
        <p:nvPicPr>
          <p:cNvPr id="5" name="Image 0" descr="preencoded.png">    </p:cNvPr>
          <p:cNvPicPr>
            <a:picLocks noChangeAspect="1"/>
          </p:cNvPicPr>
          <p:nvPr/>
        </p:nvPicPr>
        <p:blipFill>
          <a:blip r:embed="rId1"/>
          <a:stretch>
            <a:fillRect/>
          </a:stretch>
        </p:blipFill>
        <p:spPr>
          <a:xfrm>
            <a:off x="2037993" y="2641163"/>
            <a:ext cx="10554414" cy="4085987"/>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699022"/>
            <a:ext cx="48768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Similarity Metrics</a:t>
            </a:r>
            <a:endParaRPr lang="en-US" sz="4374" dirty="0"/>
          </a:p>
        </p:txBody>
      </p:sp>
      <p:sp>
        <p:nvSpPr>
          <p:cNvPr id="7" name="Text 4"/>
          <p:cNvSpPr/>
          <p:nvPr/>
        </p:nvSpPr>
        <p:spPr>
          <a:xfrm>
            <a:off x="2037993" y="2726650"/>
            <a:ext cx="10554414" cy="1066205"/>
          </a:xfrm>
          <a:prstGeom prst="rect">
            <a:avLst/>
          </a:prstGeom>
          <a:noFill/>
          <a:ln/>
        </p:spPr>
        <p:txBody>
          <a:bodyPr wrap="squar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Cosine Similarity Overview: </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Cosine similarity measures the similarity between two non-zero vectors (feature vectors extracted from images) by calculating the cosine of the angle between them to find relationships between feature vectors in our model.</a:t>
            </a:r>
            <a:endParaRPr lang="en-US" sz="1750" dirty="0"/>
          </a:p>
        </p:txBody>
      </p:sp>
      <p:sp>
        <p:nvSpPr>
          <p:cNvPr id="8" name="Text 5"/>
          <p:cNvSpPr/>
          <p:nvPr/>
        </p:nvSpPr>
        <p:spPr>
          <a:xfrm>
            <a:off x="2393394" y="4042767"/>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Key Concepts:</a:t>
            </a:r>
            <a:endParaRPr lang="en-US" sz="1750" dirty="0"/>
          </a:p>
        </p:txBody>
      </p:sp>
      <p:sp>
        <p:nvSpPr>
          <p:cNvPr id="9" name="Text 6"/>
          <p:cNvSpPr/>
          <p:nvPr/>
        </p:nvSpPr>
        <p:spPr>
          <a:xfrm>
            <a:off x="2748915" y="4486989"/>
            <a:ext cx="9843492" cy="710803"/>
          </a:xfrm>
          <a:prstGeom prst="rect">
            <a:avLst/>
          </a:prstGeom>
          <a:noFill/>
          <a:ln/>
        </p:spPr>
        <p:txBody>
          <a:bodyPr wrap="squar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Vector Representation: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Two vectors,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and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represent features in a multidimensional space (e.g., pixel intensities in images).</a:t>
            </a:r>
            <a:endParaRPr lang="en-US" sz="1750" dirty="0"/>
          </a:p>
        </p:txBody>
      </p:sp>
      <p:sp>
        <p:nvSpPr>
          <p:cNvPr id="10" name="Text 7"/>
          <p:cNvSpPr/>
          <p:nvPr/>
        </p:nvSpPr>
        <p:spPr>
          <a:xfrm>
            <a:off x="2748915" y="5286613"/>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Dot Product:</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Calculates the sum of the product of corresponding components of vectors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and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1" name="Text 8"/>
          <p:cNvSpPr/>
          <p:nvPr/>
        </p:nvSpPr>
        <p:spPr>
          <a:xfrm>
            <a:off x="2748915" y="5730835"/>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Magnitude of a Vector:</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Obtained using the Euclidean norm, representing the length of a vector.</a:t>
            </a:r>
            <a:endParaRPr lang="en-US" sz="1750" dirty="0"/>
          </a:p>
        </p:txBody>
      </p:sp>
      <p:sp>
        <p:nvSpPr>
          <p:cNvPr id="12" name="Text 9"/>
          <p:cNvSpPr/>
          <p:nvPr/>
        </p:nvSpPr>
        <p:spPr>
          <a:xfrm>
            <a:off x="2748915" y="6175058"/>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Cosine Similarity Formula: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Similarity (</a:t>
            </a:r>
            <a:pPr algn="l" lvl="1" indent="0" marL="0">
              <a:lnSpc>
                <a:spcPts val="2799"/>
              </a:lnSpc>
              <a:buNone/>
            </a:pPr>
            <a:r>
              <a:rPr lang="en-US" sz="1750" b="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t>
            </a:r>
            <a:pPr algn="l" lvl="1" indent="0" marL="0">
              <a:lnSpc>
                <a:spcPts val="2799"/>
              </a:lnSpc>
              <a:buNone/>
            </a:pPr>
            <a:r>
              <a:rPr lang="en-US" sz="1750" b="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 AB/||A||*||b||</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646277"/>
            <a:ext cx="923544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Similar Product Recommendations</a:t>
            </a:r>
            <a:endParaRPr lang="en-US" sz="4374" dirty="0"/>
          </a:p>
        </p:txBody>
      </p:sp>
      <p:sp>
        <p:nvSpPr>
          <p:cNvPr id="7" name="Text 4"/>
          <p:cNvSpPr/>
          <p:nvPr/>
        </p:nvSpPr>
        <p:spPr>
          <a:xfrm>
            <a:off x="2393394" y="2673906"/>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Metric Selection: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Choosing the most appropriate similarity metric based on the nature of our data is paramount.</a:t>
            </a:r>
            <a:endParaRPr lang="en-US" sz="1750" dirty="0"/>
          </a:p>
        </p:txBody>
      </p:sp>
      <p:sp>
        <p:nvSpPr>
          <p:cNvPr id="8" name="Text 5"/>
          <p:cNvSpPr/>
          <p:nvPr/>
        </p:nvSpPr>
        <p:spPr>
          <a:xfrm>
            <a:off x="2393394" y="347352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Similarity Scores: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We will calculate similarity scores between recognized product categories using the selected metric.</a:t>
            </a:r>
            <a:endParaRPr lang="en-US" sz="1750" dirty="0"/>
          </a:p>
        </p:txBody>
      </p:sp>
      <p:sp>
        <p:nvSpPr>
          <p:cNvPr id="9" name="Text 6"/>
          <p:cNvSpPr/>
          <p:nvPr/>
        </p:nvSpPr>
        <p:spPr>
          <a:xfrm>
            <a:off x="2393394" y="4273153"/>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User-Centric Sorting: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By sorting the products based on these scores, we can curate and present the top matches to the user.</a:t>
            </a:r>
            <a:endParaRPr lang="en-US" sz="1750" dirty="0"/>
          </a:p>
        </p:txBody>
      </p:sp>
      <p:sp>
        <p:nvSpPr>
          <p:cNvPr id="10" name="Text 7"/>
          <p:cNvSpPr/>
          <p:nvPr/>
        </p:nvSpPr>
        <p:spPr>
          <a:xfrm>
            <a:off x="2393394" y="5072777"/>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Highly Relevant Recommendations: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approach ensures that our users receive highly relevant recommendations, enhancing their experience in discovering similar products of interest.</a:t>
            </a:r>
            <a:endParaRPr lang="en-US" sz="1750" dirty="0"/>
          </a:p>
        </p:txBody>
      </p:sp>
      <p:sp>
        <p:nvSpPr>
          <p:cNvPr id="11" name="Text 8"/>
          <p:cNvSpPr/>
          <p:nvPr/>
        </p:nvSpPr>
        <p:spPr>
          <a:xfrm>
            <a:off x="2393394" y="5872401"/>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Seamless Discovery: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aim is to provide users with a seamless and enjoyable experience, making the process of discovering similar products effortless and engaging.</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061329"/>
            <a:ext cx="70485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Displaying Product Details</a:t>
            </a:r>
            <a:endParaRPr lang="en-US" sz="4374" dirty="0"/>
          </a:p>
        </p:txBody>
      </p:sp>
      <p:sp>
        <p:nvSpPr>
          <p:cNvPr id="7" name="Text 4"/>
          <p:cNvSpPr/>
          <p:nvPr/>
        </p:nvSpPr>
        <p:spPr>
          <a:xfrm>
            <a:off x="2037993" y="3088958"/>
            <a:ext cx="457962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User-Friendly Product Information</a:t>
            </a:r>
            <a:endParaRPr lang="en-US" sz="2187" dirty="0"/>
          </a:p>
        </p:txBody>
      </p:sp>
      <p:sp>
        <p:nvSpPr>
          <p:cNvPr id="8" name="Text 5"/>
          <p:cNvSpPr/>
          <p:nvPr/>
        </p:nvSpPr>
        <p:spPr>
          <a:xfrm>
            <a:off x="2393394" y="3769400"/>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Visual Appeal: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With a visually appealing HTML/CSS interface, our aim is to create a user-friendly display.</a:t>
            </a:r>
            <a:endParaRPr lang="en-US" sz="1750" dirty="0"/>
          </a:p>
        </p:txBody>
      </p:sp>
      <p:sp>
        <p:nvSpPr>
          <p:cNvPr id="9" name="Text 6"/>
          <p:cNvSpPr/>
          <p:nvPr/>
        </p:nvSpPr>
        <p:spPr>
          <a:xfrm>
            <a:off x="2393394" y="4213622"/>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Comprehensive Details: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The display will showcase not only the product name and description but also other pertinent information. This approach ensures a comprehensive understanding of the item.</a:t>
            </a:r>
            <a:endParaRPr lang="en-US" sz="1750" dirty="0"/>
          </a:p>
        </p:txBody>
      </p:sp>
      <p:sp>
        <p:nvSpPr>
          <p:cNvPr id="10" name="Text 7"/>
          <p:cNvSpPr/>
          <p:nvPr/>
        </p:nvSpPr>
        <p:spPr>
          <a:xfrm>
            <a:off x="2393394" y="501324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Clean and Intuitive: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goal is to design an interface that is clean and intuitive.</a:t>
            </a:r>
            <a:endParaRPr lang="en-US" sz="1750" dirty="0"/>
          </a:p>
        </p:txBody>
      </p:sp>
      <p:sp>
        <p:nvSpPr>
          <p:cNvPr id="11" name="Text 8"/>
          <p:cNvSpPr/>
          <p:nvPr/>
        </p:nvSpPr>
        <p:spPr>
          <a:xfrm>
            <a:off x="2393394" y="5457468"/>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Enhanced User Experience: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approach collectively enhances the overall user experience, making navigation seamless and information readily accessible to our users.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683192"/>
            <a:ext cx="67437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Testing and Optimization</a:t>
            </a:r>
            <a:endParaRPr lang="en-US" sz="4374" dirty="0"/>
          </a:p>
        </p:txBody>
      </p:sp>
      <p:sp>
        <p:nvSpPr>
          <p:cNvPr id="7" name="Text 4"/>
          <p:cNvSpPr/>
          <p:nvPr/>
        </p:nvSpPr>
        <p:spPr>
          <a:xfrm>
            <a:off x="2037993" y="3710821"/>
            <a:ext cx="542544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Fine-tuning and Enhancing Performance</a:t>
            </a:r>
            <a:endParaRPr lang="en-US" sz="2187" dirty="0"/>
          </a:p>
        </p:txBody>
      </p:sp>
      <p:sp>
        <p:nvSpPr>
          <p:cNvPr id="8" name="Text 5"/>
          <p:cNvSpPr/>
          <p:nvPr/>
        </p:nvSpPr>
        <p:spPr>
          <a:xfrm>
            <a:off x="2393394" y="4391263"/>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Testing: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To deliver a high-performance AI application, testing is an indispensable step.</a:t>
            </a:r>
            <a:endParaRPr lang="en-US" sz="1750" dirty="0"/>
          </a:p>
        </p:txBody>
      </p:sp>
      <p:sp>
        <p:nvSpPr>
          <p:cNvPr id="9" name="Text 6"/>
          <p:cNvSpPr/>
          <p:nvPr/>
        </p:nvSpPr>
        <p:spPr>
          <a:xfrm>
            <a:off x="2393394" y="4835485"/>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Performance Enhancement: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commitment is to ensure that our AI application performs optimally, delivering accurate and reliable results across a diverse range of product categories.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712482"/>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Conclusion</a:t>
            </a:r>
            <a:endParaRPr lang="en-US" sz="4374" dirty="0"/>
          </a:p>
        </p:txBody>
      </p:sp>
      <p:sp>
        <p:nvSpPr>
          <p:cNvPr id="7" name="Text 4"/>
          <p:cNvSpPr/>
          <p:nvPr/>
        </p:nvSpPr>
        <p:spPr>
          <a:xfrm>
            <a:off x="2037993" y="3740110"/>
            <a:ext cx="10554414"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In conclusion, we have successfully developed an AI-powered product recognition system for our e-commerce company. By leveraging the power of AI and image recognition, we are able to provide our users with detailed product information and valuable recommendations, enhancing their overall shopping experience. This technology opens doors to endless possibilities in the world of e-commerce and showcases the potential of AI-driven solutions in transforming customer experiences.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5093256" y="3767614"/>
            <a:ext cx="4443889" cy="694373"/>
          </a:xfrm>
          <a:prstGeom prst="rect">
            <a:avLst/>
          </a:prstGeom>
          <a:noFill/>
          <a:ln/>
        </p:spPr>
        <p:txBody>
          <a:bodyPr wrap="none" rtlCol="0" anchor="t"/>
          <a:lstStyle/>
          <a:p>
            <a:pPr algn="ct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Any Questions?</a:t>
            </a:r>
            <a:endParaRPr lang="en-US" sz="437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5093256" y="3767614"/>
            <a:ext cx="4443889" cy="694373"/>
          </a:xfrm>
          <a:prstGeom prst="rect">
            <a:avLst/>
          </a:prstGeom>
          <a:noFill/>
          <a:ln/>
        </p:spPr>
        <p:txBody>
          <a:bodyPr wrap="none" rtlCol="0" anchor="t"/>
          <a:lstStyle/>
          <a:p>
            <a:pPr algn="ct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Thank you!</a:t>
            </a:r>
            <a:endParaRPr lang="en-US" sz="437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877383"/>
            <a:ext cx="554736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Kareem Ahmed Reda</a:t>
            </a:r>
            <a:endParaRPr lang="en-US" sz="4374" dirty="0"/>
          </a:p>
        </p:txBody>
      </p:sp>
      <p:sp>
        <p:nvSpPr>
          <p:cNvPr id="6" name="Text 3"/>
          <p:cNvSpPr/>
          <p:nvPr/>
        </p:nvSpPr>
        <p:spPr>
          <a:xfrm>
            <a:off x="6319599" y="3905012"/>
            <a:ext cx="7477601" cy="355402"/>
          </a:xfrm>
          <a:prstGeom prst="rect">
            <a:avLst/>
          </a:prstGeom>
          <a:noFill/>
          <a:ln/>
        </p:spPr>
        <p:txBody>
          <a:bodyPr wrap="non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Artificial Intelligence Engineer</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6319599" y="4510326"/>
            <a:ext cx="7477601" cy="841891"/>
          </a:xfrm>
          <a:prstGeom prst="rect">
            <a:avLst/>
          </a:prstGeom>
        </p:spPr>
      </p:pic>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143363"/>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Agenda</a:t>
            </a:r>
            <a:endParaRPr lang="en-US" sz="4374" dirty="0"/>
          </a:p>
        </p:txBody>
      </p:sp>
      <p:sp>
        <p:nvSpPr>
          <p:cNvPr id="7" name="Text 4"/>
          <p:cNvSpPr/>
          <p:nvPr/>
        </p:nvSpPr>
        <p:spPr>
          <a:xfrm>
            <a:off x="2393394" y="3420904"/>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Introduction</a:t>
            </a:r>
            <a:endParaRPr lang="en-US" sz="1750" dirty="0"/>
          </a:p>
        </p:txBody>
      </p:sp>
      <p:sp>
        <p:nvSpPr>
          <p:cNvPr id="8" name="Text 5"/>
          <p:cNvSpPr/>
          <p:nvPr/>
        </p:nvSpPr>
        <p:spPr>
          <a:xfrm>
            <a:off x="2393394" y="386512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Project Overview</a:t>
            </a:r>
            <a:endParaRPr lang="en-US" sz="1750" dirty="0"/>
          </a:p>
        </p:txBody>
      </p:sp>
      <p:sp>
        <p:nvSpPr>
          <p:cNvPr id="9" name="Text 6"/>
          <p:cNvSpPr/>
          <p:nvPr/>
        </p:nvSpPr>
        <p:spPr>
          <a:xfrm>
            <a:off x="2393394" y="430934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Tools and Technologies</a:t>
            </a:r>
            <a:endParaRPr lang="en-US" sz="1750" dirty="0"/>
          </a:p>
        </p:txBody>
      </p:sp>
      <p:sp>
        <p:nvSpPr>
          <p:cNvPr id="10" name="Text 7"/>
          <p:cNvSpPr/>
          <p:nvPr/>
        </p:nvSpPr>
        <p:spPr>
          <a:xfrm>
            <a:off x="2393394" y="4753570"/>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Project Overflow</a:t>
            </a:r>
            <a:endParaRPr lang="en-US" sz="1750" dirty="0"/>
          </a:p>
        </p:txBody>
      </p:sp>
      <p:sp>
        <p:nvSpPr>
          <p:cNvPr id="11" name="Text 8"/>
          <p:cNvSpPr/>
          <p:nvPr/>
        </p:nvSpPr>
        <p:spPr>
          <a:xfrm>
            <a:off x="2393394" y="519779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Dataset Collection</a:t>
            </a:r>
            <a:endParaRPr lang="en-US" sz="1750" dirty="0"/>
          </a:p>
        </p:txBody>
      </p:sp>
      <p:sp>
        <p:nvSpPr>
          <p:cNvPr id="12" name="Text 9"/>
          <p:cNvSpPr/>
          <p:nvPr/>
        </p:nvSpPr>
        <p:spPr>
          <a:xfrm>
            <a:off x="2393394" y="5642015"/>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Model Training </a:t>
            </a:r>
            <a:endParaRPr lang="en-US" sz="1750" dirty="0"/>
          </a:p>
        </p:txBody>
      </p:sp>
      <p:sp>
        <p:nvSpPr>
          <p:cNvPr id="13" name="Text 10"/>
          <p:cNvSpPr/>
          <p:nvPr/>
        </p:nvSpPr>
        <p:spPr>
          <a:xfrm>
            <a:off x="7949208" y="3420904"/>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Similarity Metrices</a:t>
            </a:r>
            <a:endParaRPr lang="en-US" sz="1750" dirty="0"/>
          </a:p>
        </p:txBody>
      </p:sp>
      <p:sp>
        <p:nvSpPr>
          <p:cNvPr id="14" name="Text 11"/>
          <p:cNvSpPr/>
          <p:nvPr/>
        </p:nvSpPr>
        <p:spPr>
          <a:xfrm>
            <a:off x="7949208" y="386512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Image Processing</a:t>
            </a:r>
            <a:endParaRPr lang="en-US" sz="1750" dirty="0"/>
          </a:p>
        </p:txBody>
      </p:sp>
      <p:sp>
        <p:nvSpPr>
          <p:cNvPr id="15" name="Text 12"/>
          <p:cNvSpPr/>
          <p:nvPr/>
        </p:nvSpPr>
        <p:spPr>
          <a:xfrm>
            <a:off x="7949208" y="430934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Displaying Product Details</a:t>
            </a:r>
            <a:endParaRPr lang="en-US" sz="1750" dirty="0"/>
          </a:p>
        </p:txBody>
      </p:sp>
      <p:sp>
        <p:nvSpPr>
          <p:cNvPr id="16" name="Text 13"/>
          <p:cNvSpPr/>
          <p:nvPr/>
        </p:nvSpPr>
        <p:spPr>
          <a:xfrm>
            <a:off x="7949208" y="4753570"/>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Similar Product Recommendations</a:t>
            </a:r>
            <a:endParaRPr lang="en-US" sz="1750" dirty="0"/>
          </a:p>
        </p:txBody>
      </p:sp>
      <p:sp>
        <p:nvSpPr>
          <p:cNvPr id="17" name="Text 14"/>
          <p:cNvSpPr/>
          <p:nvPr/>
        </p:nvSpPr>
        <p:spPr>
          <a:xfrm>
            <a:off x="7949208" y="519779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Testing </a:t>
            </a:r>
            <a:endParaRPr lang="en-US" sz="1750" dirty="0"/>
          </a:p>
        </p:txBody>
      </p:sp>
      <p:sp>
        <p:nvSpPr>
          <p:cNvPr id="18" name="Text 15"/>
          <p:cNvSpPr/>
          <p:nvPr/>
        </p:nvSpPr>
        <p:spPr>
          <a:xfrm>
            <a:off x="7949208" y="5642015"/>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Conclusion</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845713"/>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Introduction</a:t>
            </a:r>
            <a:endParaRPr lang="en-US" sz="4374" dirty="0"/>
          </a:p>
        </p:txBody>
      </p:sp>
      <p:sp>
        <p:nvSpPr>
          <p:cNvPr id="7" name="Text 4"/>
          <p:cNvSpPr/>
          <p:nvPr/>
        </p:nvSpPr>
        <p:spPr>
          <a:xfrm>
            <a:off x="2393394" y="387334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Enhancing Customer Experience with AI in E-commerce</a:t>
            </a:r>
            <a:endParaRPr lang="en-US" sz="1750" dirty="0"/>
          </a:p>
        </p:txBody>
      </p:sp>
      <p:sp>
        <p:nvSpPr>
          <p:cNvPr id="8" name="Text 5"/>
          <p:cNvSpPr/>
          <p:nvPr/>
        </p:nvSpPr>
        <p:spPr>
          <a:xfrm>
            <a:off x="2393394" y="4317563"/>
            <a:ext cx="10199013"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Brief overview: Today, we'll explore how to create an AI application using Python for an e-commerce company. The goal is to enable users to get detailed product information and discover similar items through image recognition.</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307306"/>
            <a:ext cx="454914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7" name="Shape 4"/>
          <p:cNvSpPr/>
          <p:nvPr/>
        </p:nvSpPr>
        <p:spPr>
          <a:xfrm>
            <a:off x="2037993" y="2334935"/>
            <a:ext cx="10554414" cy="2079903"/>
          </a:xfrm>
          <a:prstGeom prst="roundRect">
            <a:avLst>
              <a:gd name="adj" fmla="val 6410"/>
            </a:avLst>
          </a:prstGeom>
          <a:solidFill>
            <a:srgbClr val="E7EDF9"/>
          </a:solidFill>
          <a:ln/>
        </p:spPr>
      </p:sp>
      <p:sp>
        <p:nvSpPr>
          <p:cNvPr id="8" name="Text 5"/>
          <p:cNvSpPr/>
          <p:nvPr/>
        </p:nvSpPr>
        <p:spPr>
          <a:xfrm>
            <a:off x="2260163" y="2557105"/>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Project Scope</a:t>
            </a:r>
            <a:endParaRPr lang="en-US" sz="2187" dirty="0"/>
          </a:p>
        </p:txBody>
      </p:sp>
      <p:sp>
        <p:nvSpPr>
          <p:cNvPr id="9" name="Text 6"/>
          <p:cNvSpPr/>
          <p:nvPr/>
        </p:nvSpPr>
        <p:spPr>
          <a:xfrm>
            <a:off x="2260163" y="3126462"/>
            <a:ext cx="10110073"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Our objective is to develop an AI application that can extract valuable information from images, such as product details and descriptions. Additionally, we will provide users with relevant recommendations for similar products based on the recognized category.</a:t>
            </a:r>
            <a:endParaRPr lang="en-US" sz="1750" dirty="0"/>
          </a:p>
        </p:txBody>
      </p:sp>
      <p:sp>
        <p:nvSpPr>
          <p:cNvPr id="10" name="Shape 7"/>
          <p:cNvSpPr/>
          <p:nvPr/>
        </p:nvSpPr>
        <p:spPr>
          <a:xfrm>
            <a:off x="2037993" y="4637008"/>
            <a:ext cx="10554414" cy="2285286"/>
          </a:xfrm>
          <a:prstGeom prst="roundRect">
            <a:avLst>
              <a:gd name="adj" fmla="val 5834"/>
            </a:avLst>
          </a:prstGeom>
          <a:solidFill>
            <a:srgbClr val="E7EDF9"/>
          </a:solidFill>
          <a:ln/>
        </p:spPr>
      </p:sp>
      <p:sp>
        <p:nvSpPr>
          <p:cNvPr id="11" name="Text 8"/>
          <p:cNvSpPr/>
          <p:nvPr/>
        </p:nvSpPr>
        <p:spPr>
          <a:xfrm>
            <a:off x="2260163" y="4859179"/>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Key Features</a:t>
            </a:r>
            <a:endParaRPr lang="en-US" sz="2187" dirty="0"/>
          </a:p>
        </p:txBody>
      </p:sp>
      <p:sp>
        <p:nvSpPr>
          <p:cNvPr id="12" name="Text 9"/>
          <p:cNvSpPr/>
          <p:nvPr/>
        </p:nvSpPr>
        <p:spPr>
          <a:xfrm>
            <a:off x="2615565" y="5456277"/>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Image recognition for accurate product identification.</a:t>
            </a:r>
            <a:endParaRPr lang="en-US" sz="1750" dirty="0"/>
          </a:p>
        </p:txBody>
      </p:sp>
      <p:sp>
        <p:nvSpPr>
          <p:cNvPr id="13" name="Text 10"/>
          <p:cNvSpPr/>
          <p:nvPr/>
        </p:nvSpPr>
        <p:spPr>
          <a:xfrm>
            <a:off x="2615565" y="5900499"/>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Displaying comprehensive product details and descriptions.</a:t>
            </a:r>
            <a:endParaRPr lang="en-US" sz="1750" dirty="0"/>
          </a:p>
        </p:txBody>
      </p:sp>
      <p:sp>
        <p:nvSpPr>
          <p:cNvPr id="14" name="Text 11"/>
          <p:cNvSpPr/>
          <p:nvPr/>
        </p:nvSpPr>
        <p:spPr>
          <a:xfrm>
            <a:off x="2615565" y="6344722"/>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Recommending similar products based on the recognized category.</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401491"/>
            <a:ext cx="62103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Tools and Technologies</a:t>
            </a:r>
            <a:endParaRPr lang="en-US" sz="4374" dirty="0"/>
          </a:p>
        </p:txBody>
      </p:sp>
      <p:sp>
        <p:nvSpPr>
          <p:cNvPr id="7" name="Text 4"/>
          <p:cNvSpPr/>
          <p:nvPr/>
        </p:nvSpPr>
        <p:spPr>
          <a:xfrm>
            <a:off x="2393394" y="342911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Python: Our primary programming language for this project.</a:t>
            </a:r>
            <a:endParaRPr lang="en-US" sz="1750" dirty="0"/>
          </a:p>
        </p:txBody>
      </p:sp>
      <p:sp>
        <p:nvSpPr>
          <p:cNvPr id="8" name="Text 5"/>
          <p:cNvSpPr/>
          <p:nvPr/>
        </p:nvSpPr>
        <p:spPr>
          <a:xfrm>
            <a:off x="2393394" y="3873341"/>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TensorFlow or PyTorch: Choose either of these popular deep learning frameworks for building and training the image recognition model.</a:t>
            </a:r>
            <a:endParaRPr lang="en-US" sz="1750" dirty="0"/>
          </a:p>
        </p:txBody>
      </p:sp>
      <p:sp>
        <p:nvSpPr>
          <p:cNvPr id="9" name="Text 6"/>
          <p:cNvSpPr/>
          <p:nvPr/>
        </p:nvSpPr>
        <p:spPr>
          <a:xfrm>
            <a:off x="2393394" y="4672965"/>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Flask: The web framework we'll use to create the application.</a:t>
            </a:r>
            <a:endParaRPr lang="en-US" sz="1750" dirty="0"/>
          </a:p>
        </p:txBody>
      </p:sp>
      <p:sp>
        <p:nvSpPr>
          <p:cNvPr id="10" name="Text 7"/>
          <p:cNvSpPr/>
          <p:nvPr/>
        </p:nvSpPr>
        <p:spPr>
          <a:xfrm>
            <a:off x="2393394" y="5117187"/>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HTML/CSS: These technologies will be used to create an intuitive and visually appealing front-end web interface.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3112056" y="488037"/>
            <a:ext cx="3726180" cy="553045"/>
          </a:xfrm>
          <a:prstGeom prst="rect">
            <a:avLst/>
          </a:prstGeom>
          <a:noFill/>
          <a:ln/>
        </p:spPr>
        <p:txBody>
          <a:bodyPr wrap="none" rtlCol="0" anchor="t"/>
          <a:lstStyle/>
          <a:p>
            <a:pPr indent="0" marL="0">
              <a:lnSpc>
                <a:spcPts val="4355"/>
              </a:lnSpc>
              <a:buNone/>
            </a:pPr>
            <a:r>
              <a:rPr lang="en-US" sz="3484" b="1" dirty="0">
                <a:solidFill>
                  <a:srgbClr val="476FD6"/>
                </a:solidFill>
                <a:latin typeface="Roboto Slab" pitchFamily="34" charset="0"/>
                <a:ea typeface="Roboto Slab" pitchFamily="34" charset="-122"/>
                <a:cs typeface="Roboto Slab" pitchFamily="34" charset="-120"/>
              </a:rPr>
              <a:t>Project Workflow</a:t>
            </a:r>
            <a:endParaRPr lang="en-US" sz="3484" dirty="0"/>
          </a:p>
        </p:txBody>
      </p:sp>
      <p:sp>
        <p:nvSpPr>
          <p:cNvPr id="7" name="Shape 4"/>
          <p:cNvSpPr/>
          <p:nvPr/>
        </p:nvSpPr>
        <p:spPr>
          <a:xfrm>
            <a:off x="7297460" y="1306473"/>
            <a:ext cx="35362" cy="6435090"/>
          </a:xfrm>
          <a:prstGeom prst="rect">
            <a:avLst/>
          </a:prstGeom>
          <a:solidFill>
            <a:srgbClr val="E7EDF9"/>
          </a:solidFill>
          <a:ln/>
        </p:spPr>
      </p:sp>
      <p:sp>
        <p:nvSpPr>
          <p:cNvPr id="8" name="Shape 5"/>
          <p:cNvSpPr/>
          <p:nvPr/>
        </p:nvSpPr>
        <p:spPr>
          <a:xfrm>
            <a:off x="7514153" y="1626096"/>
            <a:ext cx="619363" cy="35362"/>
          </a:xfrm>
          <a:prstGeom prst="rect">
            <a:avLst/>
          </a:prstGeom>
          <a:solidFill>
            <a:srgbClr val="E7EDF9"/>
          </a:solidFill>
          <a:ln/>
        </p:spPr>
      </p:sp>
      <p:sp>
        <p:nvSpPr>
          <p:cNvPr id="9" name="Shape 6"/>
          <p:cNvSpPr/>
          <p:nvPr/>
        </p:nvSpPr>
        <p:spPr>
          <a:xfrm>
            <a:off x="7116008" y="1444704"/>
            <a:ext cx="398145" cy="398145"/>
          </a:xfrm>
          <a:prstGeom prst="roundRect">
            <a:avLst>
              <a:gd name="adj" fmla="val 26670"/>
            </a:avLst>
          </a:prstGeom>
          <a:solidFill>
            <a:srgbClr val="E7EDF9"/>
          </a:solidFill>
          <a:ln/>
        </p:spPr>
      </p:sp>
      <p:sp>
        <p:nvSpPr>
          <p:cNvPr id="10" name="Text 7"/>
          <p:cNvSpPr/>
          <p:nvPr/>
        </p:nvSpPr>
        <p:spPr>
          <a:xfrm>
            <a:off x="7261741" y="1477804"/>
            <a:ext cx="1066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1</a:t>
            </a:r>
            <a:endParaRPr lang="en-US" sz="2090" dirty="0"/>
          </a:p>
        </p:txBody>
      </p:sp>
      <p:sp>
        <p:nvSpPr>
          <p:cNvPr id="11" name="Text 8"/>
          <p:cNvSpPr/>
          <p:nvPr/>
        </p:nvSpPr>
        <p:spPr>
          <a:xfrm>
            <a:off x="8288417" y="1483400"/>
            <a:ext cx="3154680" cy="276463"/>
          </a:xfrm>
          <a:prstGeom prst="rect">
            <a:avLst/>
          </a:prstGeom>
          <a:noFill/>
          <a:ln/>
        </p:spPr>
        <p:txBody>
          <a:bodyPr wrap="none" rtlCol="0" anchor="t"/>
          <a:lstStyle/>
          <a:p>
            <a:pPr algn="l"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Collect and Preprocess Dataset</a:t>
            </a:r>
            <a:endParaRPr lang="en-US" sz="1742" dirty="0"/>
          </a:p>
        </p:txBody>
      </p:sp>
      <p:sp>
        <p:nvSpPr>
          <p:cNvPr id="12" name="Text 9"/>
          <p:cNvSpPr/>
          <p:nvPr/>
        </p:nvSpPr>
        <p:spPr>
          <a:xfrm>
            <a:off x="8288417" y="1936790"/>
            <a:ext cx="3229808" cy="1132046"/>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Web scraping to gather a diverse dataset of products images and annotate them with corresponding product details.</a:t>
            </a:r>
            <a:endParaRPr lang="en-US" sz="1393" dirty="0"/>
          </a:p>
        </p:txBody>
      </p:sp>
      <p:sp>
        <p:nvSpPr>
          <p:cNvPr id="13" name="Shape 10"/>
          <p:cNvSpPr/>
          <p:nvPr/>
        </p:nvSpPr>
        <p:spPr>
          <a:xfrm>
            <a:off x="6496645" y="2510850"/>
            <a:ext cx="619363" cy="35362"/>
          </a:xfrm>
          <a:prstGeom prst="rect">
            <a:avLst/>
          </a:prstGeom>
          <a:solidFill>
            <a:srgbClr val="E7EDF9"/>
          </a:solidFill>
          <a:ln/>
        </p:spPr>
      </p:sp>
      <p:sp>
        <p:nvSpPr>
          <p:cNvPr id="14" name="Shape 11"/>
          <p:cNvSpPr/>
          <p:nvPr/>
        </p:nvSpPr>
        <p:spPr>
          <a:xfrm>
            <a:off x="7116008" y="2329458"/>
            <a:ext cx="398145" cy="398145"/>
          </a:xfrm>
          <a:prstGeom prst="roundRect">
            <a:avLst>
              <a:gd name="adj" fmla="val 26670"/>
            </a:avLst>
          </a:prstGeom>
          <a:solidFill>
            <a:srgbClr val="E7EDF9"/>
          </a:solidFill>
          <a:ln/>
        </p:spPr>
      </p:sp>
      <p:sp>
        <p:nvSpPr>
          <p:cNvPr id="15" name="Text 12"/>
          <p:cNvSpPr/>
          <p:nvPr/>
        </p:nvSpPr>
        <p:spPr>
          <a:xfrm>
            <a:off x="7242691" y="2362557"/>
            <a:ext cx="1447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2</a:t>
            </a:r>
            <a:endParaRPr lang="en-US" sz="2090" dirty="0"/>
          </a:p>
        </p:txBody>
      </p:sp>
      <p:sp>
        <p:nvSpPr>
          <p:cNvPr id="16" name="Text 13"/>
          <p:cNvSpPr/>
          <p:nvPr/>
        </p:nvSpPr>
        <p:spPr>
          <a:xfrm>
            <a:off x="3112056" y="2368153"/>
            <a:ext cx="3229689" cy="552926"/>
          </a:xfrm>
          <a:prstGeom prst="rect">
            <a:avLst/>
          </a:prstGeom>
          <a:noFill/>
          <a:ln/>
        </p:spPr>
        <p:txBody>
          <a:bodyPr wrap="square" rtlCol="0" anchor="t"/>
          <a:lstStyle/>
          <a:p>
            <a:pPr algn="r"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Train Image Recognition Model</a:t>
            </a:r>
            <a:endParaRPr lang="en-US" sz="1742" dirty="0"/>
          </a:p>
        </p:txBody>
      </p:sp>
      <p:sp>
        <p:nvSpPr>
          <p:cNvPr id="17" name="Text 14"/>
          <p:cNvSpPr/>
          <p:nvPr/>
        </p:nvSpPr>
        <p:spPr>
          <a:xfrm>
            <a:off x="3395067" y="3120152"/>
            <a:ext cx="2946678" cy="1132046"/>
          </a:xfrm>
          <a:prstGeom prst="rect">
            <a:avLst/>
          </a:prstGeom>
          <a:noFill/>
          <a:ln/>
        </p:spPr>
        <p:txBody>
          <a:bodyPr wrap="square" rtlCol="0" anchor="t"/>
          <a:lstStyle/>
          <a:p>
            <a:pPr algn="l" marL="342900" indent="-342900">
              <a:lnSpc>
                <a:spcPts val="2230"/>
              </a:lnSpc>
              <a:buSzPct val="100000"/>
              <a:buChar char="•"/>
            </a:pPr>
            <a:r>
              <a:rPr lang="en-US" sz="1393" dirty="0">
                <a:solidFill>
                  <a:srgbClr val="15213F"/>
                </a:solidFill>
                <a:latin typeface="Roboto" pitchFamily="34" charset="0"/>
                <a:ea typeface="Roboto" pitchFamily="34" charset="-122"/>
                <a:cs typeface="Roboto" pitchFamily="34" charset="-120"/>
              </a:rPr>
              <a:t>Utilize a pre-trained Convolutional Neural Network (CNN) such as ResNet or MobileNet for feature extraction. </a:t>
            </a:r>
            <a:endParaRPr lang="en-US" sz="1393" dirty="0"/>
          </a:p>
        </p:txBody>
      </p:sp>
      <p:sp>
        <p:nvSpPr>
          <p:cNvPr id="18" name="Text 15"/>
          <p:cNvSpPr/>
          <p:nvPr/>
        </p:nvSpPr>
        <p:spPr>
          <a:xfrm>
            <a:off x="3395067" y="4322921"/>
            <a:ext cx="2946678" cy="566023"/>
          </a:xfrm>
          <a:prstGeom prst="rect">
            <a:avLst/>
          </a:prstGeom>
          <a:noFill/>
          <a:ln/>
        </p:spPr>
        <p:txBody>
          <a:bodyPr wrap="square" rtlCol="0" anchor="t"/>
          <a:lstStyle/>
          <a:p>
            <a:pPr algn="l" marL="342900" indent="-342900">
              <a:lnSpc>
                <a:spcPts val="2230"/>
              </a:lnSpc>
              <a:buSzPct val="100000"/>
              <a:buChar char="•"/>
            </a:pPr>
            <a:r>
              <a:rPr lang="en-US" sz="1393" dirty="0">
                <a:solidFill>
                  <a:srgbClr val="15213F"/>
                </a:solidFill>
                <a:latin typeface="Roboto" pitchFamily="34" charset="0"/>
                <a:ea typeface="Roboto" pitchFamily="34" charset="-122"/>
                <a:cs typeface="Roboto" pitchFamily="34" charset="-120"/>
              </a:rPr>
              <a:t>Fine-tune the network on our specific products dataset.</a:t>
            </a:r>
            <a:endParaRPr lang="en-US" sz="1393" dirty="0"/>
          </a:p>
        </p:txBody>
      </p:sp>
      <p:sp>
        <p:nvSpPr>
          <p:cNvPr id="19" name="Shape 16"/>
          <p:cNvSpPr/>
          <p:nvPr/>
        </p:nvSpPr>
        <p:spPr>
          <a:xfrm>
            <a:off x="7514153" y="4036635"/>
            <a:ext cx="619363" cy="35362"/>
          </a:xfrm>
          <a:prstGeom prst="rect">
            <a:avLst/>
          </a:prstGeom>
          <a:solidFill>
            <a:srgbClr val="E7EDF9"/>
          </a:solidFill>
          <a:ln/>
        </p:spPr>
      </p:sp>
      <p:sp>
        <p:nvSpPr>
          <p:cNvPr id="20" name="Shape 17"/>
          <p:cNvSpPr/>
          <p:nvPr/>
        </p:nvSpPr>
        <p:spPr>
          <a:xfrm>
            <a:off x="7116008" y="3855244"/>
            <a:ext cx="398145" cy="398145"/>
          </a:xfrm>
          <a:prstGeom prst="roundRect">
            <a:avLst>
              <a:gd name="adj" fmla="val 26670"/>
            </a:avLst>
          </a:prstGeom>
          <a:solidFill>
            <a:srgbClr val="E7EDF9"/>
          </a:solidFill>
          <a:ln/>
        </p:spPr>
      </p:sp>
      <p:sp>
        <p:nvSpPr>
          <p:cNvPr id="21" name="Text 18"/>
          <p:cNvSpPr/>
          <p:nvPr/>
        </p:nvSpPr>
        <p:spPr>
          <a:xfrm>
            <a:off x="7242691" y="3888343"/>
            <a:ext cx="1447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3</a:t>
            </a:r>
            <a:endParaRPr lang="en-US" sz="2090" dirty="0"/>
          </a:p>
        </p:txBody>
      </p:sp>
      <p:sp>
        <p:nvSpPr>
          <p:cNvPr id="22" name="Text 19"/>
          <p:cNvSpPr/>
          <p:nvPr/>
        </p:nvSpPr>
        <p:spPr>
          <a:xfrm>
            <a:off x="8288417" y="3893939"/>
            <a:ext cx="2712720" cy="276463"/>
          </a:xfrm>
          <a:prstGeom prst="rect">
            <a:avLst/>
          </a:prstGeom>
          <a:noFill/>
          <a:ln/>
        </p:spPr>
        <p:txBody>
          <a:bodyPr wrap="none" rtlCol="0" anchor="t"/>
          <a:lstStyle/>
          <a:p>
            <a:pPr algn="l"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Develop Flask Application</a:t>
            </a:r>
            <a:endParaRPr lang="en-US" sz="1742" dirty="0"/>
          </a:p>
        </p:txBody>
      </p:sp>
      <p:sp>
        <p:nvSpPr>
          <p:cNvPr id="23" name="Text 20"/>
          <p:cNvSpPr/>
          <p:nvPr/>
        </p:nvSpPr>
        <p:spPr>
          <a:xfrm>
            <a:off x="8288417" y="4347329"/>
            <a:ext cx="3229808" cy="1132046"/>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Create a user-friendly web application for seamless interaction. Implement code to extract information from user-uploaded images.</a:t>
            </a:r>
            <a:endParaRPr lang="en-US" sz="1393" dirty="0"/>
          </a:p>
        </p:txBody>
      </p:sp>
      <p:sp>
        <p:nvSpPr>
          <p:cNvPr id="24" name="Shape 21"/>
          <p:cNvSpPr/>
          <p:nvPr/>
        </p:nvSpPr>
        <p:spPr>
          <a:xfrm>
            <a:off x="6496645" y="5562421"/>
            <a:ext cx="619363" cy="35362"/>
          </a:xfrm>
          <a:prstGeom prst="rect">
            <a:avLst/>
          </a:prstGeom>
          <a:solidFill>
            <a:srgbClr val="E7EDF9"/>
          </a:solidFill>
          <a:ln/>
        </p:spPr>
      </p:sp>
      <p:sp>
        <p:nvSpPr>
          <p:cNvPr id="25" name="Shape 22"/>
          <p:cNvSpPr/>
          <p:nvPr/>
        </p:nvSpPr>
        <p:spPr>
          <a:xfrm>
            <a:off x="7116008" y="5381030"/>
            <a:ext cx="398145" cy="398145"/>
          </a:xfrm>
          <a:prstGeom prst="roundRect">
            <a:avLst>
              <a:gd name="adj" fmla="val 26670"/>
            </a:avLst>
          </a:prstGeom>
          <a:solidFill>
            <a:srgbClr val="E7EDF9"/>
          </a:solidFill>
          <a:ln/>
        </p:spPr>
      </p:sp>
      <p:sp>
        <p:nvSpPr>
          <p:cNvPr id="26" name="Text 23"/>
          <p:cNvSpPr/>
          <p:nvPr/>
        </p:nvSpPr>
        <p:spPr>
          <a:xfrm>
            <a:off x="7238881" y="5414129"/>
            <a:ext cx="15240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4</a:t>
            </a:r>
            <a:endParaRPr lang="en-US" sz="2090" dirty="0"/>
          </a:p>
        </p:txBody>
      </p:sp>
      <p:sp>
        <p:nvSpPr>
          <p:cNvPr id="27" name="Text 24"/>
          <p:cNvSpPr/>
          <p:nvPr/>
        </p:nvSpPr>
        <p:spPr>
          <a:xfrm>
            <a:off x="3112056" y="5419725"/>
            <a:ext cx="3229689" cy="552926"/>
          </a:xfrm>
          <a:prstGeom prst="rect">
            <a:avLst/>
          </a:prstGeom>
          <a:noFill/>
          <a:ln/>
        </p:spPr>
        <p:txBody>
          <a:bodyPr wrap="square" rtlCol="0" anchor="t"/>
          <a:lstStyle/>
          <a:p>
            <a:pPr algn="r"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Display Product Details and Recommendations</a:t>
            </a:r>
            <a:endParaRPr lang="en-US" sz="1742" dirty="0"/>
          </a:p>
        </p:txBody>
      </p:sp>
      <p:sp>
        <p:nvSpPr>
          <p:cNvPr id="28" name="Text 25"/>
          <p:cNvSpPr/>
          <p:nvPr/>
        </p:nvSpPr>
        <p:spPr>
          <a:xfrm>
            <a:off x="3112056" y="6149578"/>
            <a:ext cx="3229689" cy="1415058"/>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Showcase product details and descriptions to provide users with a comprehensive understanding. Utilize the recognized category to recommend similar products.</a:t>
            </a:r>
            <a:endParaRPr lang="en-US" sz="1393" dirty="0"/>
          </a:p>
        </p:txBody>
      </p:sp>
      <p:pic>
        <p:nvPicPr>
          <p:cNvPr id="2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534841"/>
            <a:ext cx="47625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Dataset Collection</a:t>
            </a:r>
            <a:endParaRPr lang="en-US" sz="4374" dirty="0"/>
          </a:p>
        </p:txBody>
      </p:sp>
      <p:sp>
        <p:nvSpPr>
          <p:cNvPr id="7" name="Text 4"/>
          <p:cNvSpPr/>
          <p:nvPr/>
        </p:nvSpPr>
        <p:spPr>
          <a:xfrm>
            <a:off x="2393394" y="356246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Building a Representative Dataset</a:t>
            </a:r>
            <a:endParaRPr lang="en-US" sz="1750" dirty="0"/>
          </a:p>
        </p:txBody>
      </p:sp>
      <p:sp>
        <p:nvSpPr>
          <p:cNvPr id="8" name="Text 5"/>
          <p:cNvSpPr/>
          <p:nvPr/>
        </p:nvSpPr>
        <p:spPr>
          <a:xfrm>
            <a:off x="2393394" y="400669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Importance: A diverse and representative dataset ensures the model generalizes well.</a:t>
            </a:r>
            <a:endParaRPr lang="en-US" sz="1750" dirty="0"/>
          </a:p>
        </p:txBody>
      </p:sp>
      <p:sp>
        <p:nvSpPr>
          <p:cNvPr id="9" name="Text 6"/>
          <p:cNvSpPr/>
          <p:nvPr/>
        </p:nvSpPr>
        <p:spPr>
          <a:xfrm>
            <a:off x="2393394" y="4450913"/>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Steps:</a:t>
            </a:r>
            <a:endParaRPr lang="en-US" sz="1750" dirty="0"/>
          </a:p>
        </p:txBody>
      </p:sp>
      <p:sp>
        <p:nvSpPr>
          <p:cNvPr id="10" name="Text 7"/>
          <p:cNvSpPr/>
          <p:nvPr/>
        </p:nvSpPr>
        <p:spPr>
          <a:xfrm>
            <a:off x="2748915" y="4895136"/>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Gather images of products from various categories.</a:t>
            </a:r>
            <a:endParaRPr lang="en-US" sz="1750" dirty="0"/>
          </a:p>
        </p:txBody>
      </p:sp>
      <p:sp>
        <p:nvSpPr>
          <p:cNvPr id="11" name="Text 8"/>
          <p:cNvSpPr/>
          <p:nvPr/>
        </p:nvSpPr>
        <p:spPr>
          <a:xfrm>
            <a:off x="2748915" y="5339358"/>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Annotate the dataset with corresponding product details.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513046"/>
            <a:ext cx="48387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Image Processing </a:t>
            </a:r>
            <a:endParaRPr lang="en-US" sz="4374" dirty="0"/>
          </a:p>
        </p:txBody>
      </p:sp>
      <p:sp>
        <p:nvSpPr>
          <p:cNvPr id="7" name="Text 4"/>
          <p:cNvSpPr/>
          <p:nvPr/>
        </p:nvSpPr>
        <p:spPr>
          <a:xfrm>
            <a:off x="2393394" y="2540675"/>
            <a:ext cx="10199013"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Preprocessing: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During the image processing phase, we will leverage OpenCV or a comparable library to preprocess user-uploaded images. This ensures that images are formatted to meet the expectations of our Convolutional Neural Network (CNN).</a:t>
            </a:r>
            <a:endParaRPr lang="en-US" sz="1750" dirty="0"/>
          </a:p>
        </p:txBody>
      </p:sp>
      <p:sp>
        <p:nvSpPr>
          <p:cNvPr id="8" name="Text 5"/>
          <p:cNvSpPr/>
          <p:nvPr/>
        </p:nvSpPr>
        <p:spPr>
          <a:xfrm>
            <a:off x="2393394" y="3695700"/>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Tools:</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OpenCV or equivalent libraries.</a:t>
            </a:r>
            <a:endParaRPr lang="en-US" sz="1750" dirty="0"/>
          </a:p>
        </p:txBody>
      </p:sp>
      <p:sp>
        <p:nvSpPr>
          <p:cNvPr id="9" name="Text 6"/>
          <p:cNvSpPr/>
          <p:nvPr/>
        </p:nvSpPr>
        <p:spPr>
          <a:xfrm>
            <a:off x="2393394" y="4139922"/>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Process:</a:t>
            </a:r>
            <a:endParaRPr lang="en-US" sz="1750" dirty="0"/>
          </a:p>
        </p:txBody>
      </p:sp>
      <p:sp>
        <p:nvSpPr>
          <p:cNvPr id="10" name="Text 7"/>
          <p:cNvSpPr/>
          <p:nvPr/>
        </p:nvSpPr>
        <p:spPr>
          <a:xfrm>
            <a:off x="2748915" y="4584144"/>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Normalization: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Adjust image format to align with CNN input expectations.</a:t>
            </a:r>
            <a:endParaRPr lang="en-US" sz="1750" dirty="0"/>
          </a:p>
        </p:txBody>
      </p:sp>
      <p:sp>
        <p:nvSpPr>
          <p:cNvPr id="11" name="Text 8"/>
          <p:cNvSpPr/>
          <p:nvPr/>
        </p:nvSpPr>
        <p:spPr>
          <a:xfrm>
            <a:off x="2748915" y="5028367"/>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Resizing:</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Standardize image dimensions for consistent processing.</a:t>
            </a:r>
            <a:endParaRPr lang="en-US" sz="1750" dirty="0"/>
          </a:p>
        </p:txBody>
      </p:sp>
      <p:sp>
        <p:nvSpPr>
          <p:cNvPr id="12" name="Text 9"/>
          <p:cNvSpPr/>
          <p:nvPr/>
        </p:nvSpPr>
        <p:spPr>
          <a:xfrm>
            <a:off x="2748915" y="5472589"/>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Enhancement:</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Apply filters or adjustments to improve image quality.</a:t>
            </a:r>
            <a:endParaRPr lang="en-US" sz="1750" dirty="0"/>
          </a:p>
        </p:txBody>
      </p:sp>
      <p:sp>
        <p:nvSpPr>
          <p:cNvPr id="13" name="Text 10"/>
          <p:cNvSpPr/>
          <p:nvPr/>
        </p:nvSpPr>
        <p:spPr>
          <a:xfrm>
            <a:off x="2748915" y="5916811"/>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Data Augmentation: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Increase dataset diversity through transformations.</a:t>
            </a:r>
            <a:endParaRPr lang="en-US" sz="1750" dirty="0"/>
          </a:p>
        </p:txBody>
      </p:sp>
      <p:sp>
        <p:nvSpPr>
          <p:cNvPr id="14" name="Text 11"/>
          <p:cNvSpPr/>
          <p:nvPr/>
        </p:nvSpPr>
        <p:spPr>
          <a:xfrm>
            <a:off x="2393394" y="6361033"/>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Outcome:</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Optimized images ready for feature extraction.</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2023-12-02T14:12:55Z</dcterms:created>
  <dcterms:modified xsi:type="dcterms:W3CDTF">2023-12-02T14:12:55Z</dcterms:modified>
</cp:coreProperties>
</file>